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3" r:id="rId4"/>
  </p:sldMasterIdLst>
  <p:sldIdLst>
    <p:sldId id="257" r:id="rId5"/>
    <p:sldId id="261" r:id="rId6"/>
    <p:sldId id="262" r:id="rId7"/>
    <p:sldId id="263" r:id="rId8"/>
    <p:sldId id="264" r:id="rId9"/>
    <p:sldId id="265" r:id="rId10"/>
    <p:sldId id="271" r:id="rId11"/>
    <p:sldId id="272" r:id="rId12"/>
    <p:sldId id="273" r:id="rId13"/>
    <p:sldId id="275" r:id="rId14"/>
    <p:sldId id="266" r:id="rId15"/>
    <p:sldId id="267" r:id="rId16"/>
    <p:sldId id="268" r:id="rId17"/>
    <p:sldId id="270"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44529"/>
    <a:srgbClr val="2B3922"/>
    <a:srgbClr val="2E3722"/>
    <a:srgbClr val="FCF7F1"/>
    <a:srgbClr val="B8D233"/>
    <a:srgbClr val="5CC6D6"/>
    <a:srgbClr val="F8D22F"/>
    <a:srgbClr val="F03F2B"/>
    <a:srgbClr val="3488A0"/>
    <a:srgbClr val="57903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19" autoAdjust="0"/>
  </p:normalViewPr>
  <p:slideViewPr>
    <p:cSldViewPr snapToGrid="0">
      <p:cViewPr varScale="1">
        <p:scale>
          <a:sx n="63" d="100"/>
          <a:sy n="63" d="100"/>
        </p:scale>
        <p:origin x="732" y="6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4DB13E-F722-4ED6-BB00-556651E95281}"/>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0" name="Rectangle 9"/>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7" name="Group 6">
            <a:extLst>
              <a:ext uri="{FF2B5EF4-FFF2-40B4-BE49-F238E27FC236}">
                <a16:creationId xmlns:a16="http://schemas.microsoft.com/office/drawing/2014/main" id="{E26428D7-C6F3-473D-A360-A3F5C3E8728C}"/>
              </a:ext>
            </a:extLst>
          </p:cNvPr>
          <p:cNvGrpSpPr/>
          <p:nvPr/>
        </p:nvGrpSpPr>
        <p:grpSpPr>
          <a:xfrm>
            <a:off x="5250180" y="1267730"/>
            <a:ext cx="1691640" cy="615934"/>
            <a:chOff x="5250180" y="1267730"/>
            <a:chExt cx="1691640" cy="615934"/>
          </a:xfrm>
        </p:grpSpPr>
        <p:cxnSp>
          <p:nvCxnSpPr>
            <p:cNvPr id="17" name="Straight Connector 16"/>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629103" y="2244830"/>
            <a:ext cx="8933796" cy="2437232"/>
          </a:xfrm>
        </p:spPr>
        <p:txBody>
          <a:bodyPr tIns="45720" bIns="45720" anchor="ctr">
            <a:normAutofit/>
          </a:bodyPr>
          <a:lstStyle>
            <a:lvl1pPr algn="ctr">
              <a:lnSpc>
                <a:spcPct val="83000"/>
              </a:lnSpc>
              <a:defRPr lang="en-US" sz="6800" b="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Subtitle 2"/>
          <p:cNvSpPr>
            <a:spLocks noGrp="1"/>
          </p:cNvSpPr>
          <p:nvPr>
            <p:ph type="subTitle" idx="1"/>
          </p:nvPr>
        </p:nvSpPr>
        <p:spPr>
          <a:xfrm>
            <a:off x="1629101" y="4682062"/>
            <a:ext cx="8936846" cy="457201"/>
          </a:xfrm>
        </p:spPr>
        <p:txBody>
          <a:bodyPr>
            <a:normAutofit/>
          </a:bodyPr>
          <a:lstStyle>
            <a:lvl1pPr marL="0" indent="0" algn="ctr">
              <a:spcBef>
                <a:spcPts val="0"/>
              </a:spcBef>
              <a:buNone/>
              <a:defRPr sz="1800" spc="80" baseline="0">
                <a:solidFill>
                  <a:schemeClr val="tx1">
                    <a:lumMod val="95000"/>
                    <a:lumOff val="5000"/>
                  </a:schemeClr>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0" name="Date Placeholder 19"/>
          <p:cNvSpPr>
            <a:spLocks noGrp="1"/>
          </p:cNvSpPr>
          <p:nvPr>
            <p:ph type="dt" sz="half" idx="10"/>
          </p:nvPr>
        </p:nvSpPr>
        <p:spPr>
          <a:xfrm>
            <a:off x="5318760" y="1341256"/>
            <a:ext cx="1554480" cy="485546"/>
          </a:xfrm>
        </p:spPr>
        <p:txBody>
          <a:bodyPr/>
          <a:lstStyle>
            <a:lvl1pPr algn="ctr">
              <a:defRPr sz="1300" spc="0" baseline="0">
                <a:solidFill>
                  <a:srgbClr val="FFFFFF"/>
                </a:solidFill>
                <a:latin typeface="+mn-lt"/>
              </a:defRPr>
            </a:lvl1pPr>
          </a:lstStyle>
          <a:p>
            <a:fld id="{EA0C0817-A112-4847-8014-A94B7D2A4EA3}" type="datetime1">
              <a:rPr lang="en-US" smtClean="0"/>
              <a:t>09-Jan-21</a:t>
            </a:fld>
            <a:endParaRPr lang="en-US" dirty="0"/>
          </a:p>
        </p:txBody>
      </p:sp>
      <p:sp>
        <p:nvSpPr>
          <p:cNvPr id="21" name="Footer Placeholder 20"/>
          <p:cNvSpPr>
            <a:spLocks noGrp="1"/>
          </p:cNvSpPr>
          <p:nvPr>
            <p:ph type="ftr" sz="quarter" idx="11"/>
          </p:nvPr>
        </p:nvSpPr>
        <p:spPr>
          <a:xfrm>
            <a:off x="1629100" y="5177408"/>
            <a:ext cx="5730295" cy="228600"/>
          </a:xfrm>
        </p:spPr>
        <p:txBody>
          <a:bodyPr/>
          <a:lstStyle>
            <a:lvl1pPr algn="l">
              <a:defRPr>
                <a:solidFill>
                  <a:schemeClr val="tx1">
                    <a:lumMod val="85000"/>
                    <a:lumOff val="15000"/>
                  </a:schemeClr>
                </a:solidFill>
              </a:defRPr>
            </a:lvl1pPr>
          </a:lstStyle>
          <a:p>
            <a:endParaRPr lang="en-US" dirty="0"/>
          </a:p>
        </p:txBody>
      </p:sp>
      <p:sp>
        <p:nvSpPr>
          <p:cNvPr id="22" name="Slide Number Placeholder 21"/>
          <p:cNvSpPr>
            <a:spLocks noGrp="1"/>
          </p:cNvSpPr>
          <p:nvPr>
            <p:ph type="sldNum" sz="quarter" idx="12"/>
          </p:nvPr>
        </p:nvSpPr>
        <p:spPr>
          <a:xfrm>
            <a:off x="8606920" y="5177408"/>
            <a:ext cx="1955980"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41477701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32B432-ACDA-4023-A761-2BAB76577B62}" type="datetime1">
              <a:rPr lang="en-US" smtClean="0"/>
              <a:t>09-Jan-21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1537087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A4A1889-E37C-4EC3-9E41-9DAD221CF389}"/>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23" name="Rectangle 22"/>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29156" y="2275165"/>
            <a:ext cx="8933688" cy="2406895"/>
          </a:xfrm>
        </p:spPr>
        <p:txBody>
          <a:bodyPr anchor="ctr">
            <a:normAutofit/>
          </a:bodyPr>
          <a:lstStyle>
            <a:lvl1pPr algn="ctr">
              <a:lnSpc>
                <a:spcPct val="83000"/>
              </a:lnSpc>
              <a:defRPr lang="en-US" sz="680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grpSp>
        <p:nvGrpSpPr>
          <p:cNvPr id="16" name="Group 15">
            <a:extLst>
              <a:ext uri="{FF2B5EF4-FFF2-40B4-BE49-F238E27FC236}">
                <a16:creationId xmlns:a16="http://schemas.microsoft.com/office/drawing/2014/main" id="{1683EB04-C23E-490C-A1A6-030CF79D23C8}"/>
              </a:ext>
            </a:extLst>
          </p:cNvPr>
          <p:cNvGrpSpPr/>
          <p:nvPr/>
        </p:nvGrpSpPr>
        <p:grpSpPr>
          <a:xfrm>
            <a:off x="5250180" y="1267730"/>
            <a:ext cx="1691640" cy="615934"/>
            <a:chOff x="5250180" y="1267730"/>
            <a:chExt cx="1691640" cy="615934"/>
          </a:xfrm>
        </p:grpSpPr>
        <p:cxnSp>
          <p:nvCxnSpPr>
            <p:cNvPr id="17" name="Straight Connector 16">
              <a:extLst>
                <a:ext uri="{FF2B5EF4-FFF2-40B4-BE49-F238E27FC236}">
                  <a16:creationId xmlns:a16="http://schemas.microsoft.com/office/drawing/2014/main" id="{F8A84C03-E1CA-4A4E-81D6-9BB0C335B7A0}"/>
                </a:ext>
              </a:extLst>
            </p:cNvPr>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A26FB5A-D5D1-4DAB-AC43-7F51A7F2D197}"/>
                </a:ext>
              </a:extLst>
            </p:cNvPr>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9303F14-E560-4C02-94F4-B4695FE26813}"/>
                </a:ext>
              </a:extLst>
            </p:cNvPr>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3" name="Text Placeholder 2"/>
          <p:cNvSpPr>
            <a:spLocks noGrp="1"/>
          </p:cNvSpPr>
          <p:nvPr>
            <p:ph type="body" idx="1"/>
          </p:nvPr>
        </p:nvSpPr>
        <p:spPr>
          <a:xfrm>
            <a:off x="1629156" y="4682062"/>
            <a:ext cx="8939784" cy="457200"/>
          </a:xfrm>
        </p:spPr>
        <p:txBody>
          <a:bodyPr anchor="t">
            <a:normAutofit/>
          </a:bodyPr>
          <a:lstStyle>
            <a:lvl1pPr marL="0" indent="0" algn="ctr">
              <a:buNone/>
              <a:tabLst>
                <a:tab pos="2633663" algn="l"/>
              </a:tabLst>
              <a:defRPr sz="1800">
                <a:solidFill>
                  <a:schemeClr val="tx1">
                    <a:lumMod val="95000"/>
                    <a:lumOff val="5000"/>
                  </a:schemeClr>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318760" y="1344502"/>
            <a:ext cx="1554480" cy="498781"/>
          </a:xfrm>
        </p:spPr>
        <p:txBody>
          <a:bodyPr/>
          <a:lstStyle>
            <a:lvl1pPr algn="ctr">
              <a:defRPr lang="en-US" sz="1300" kern="1200" spc="0" baseline="0">
                <a:solidFill>
                  <a:srgbClr val="FFFFFF"/>
                </a:solidFill>
                <a:latin typeface="+mn-lt"/>
                <a:ea typeface="+mn-ea"/>
                <a:cs typeface="+mn-cs"/>
              </a:defRPr>
            </a:lvl1pPr>
          </a:lstStyle>
          <a:p>
            <a:fld id="{D9C646AA-F36E-4540-911D-FFFC0A0EF24A}" type="datetime1">
              <a:rPr lang="en-US" smtClean="0"/>
              <a:t>09-Jan-21</a:t>
            </a:fld>
            <a:endParaRPr lang="en-US" dirty="0"/>
          </a:p>
        </p:txBody>
      </p:sp>
      <p:sp>
        <p:nvSpPr>
          <p:cNvPr id="5" name="Footer Placeholder 4"/>
          <p:cNvSpPr>
            <a:spLocks noGrp="1"/>
          </p:cNvSpPr>
          <p:nvPr>
            <p:ph type="ftr" sz="quarter" idx="11"/>
          </p:nvPr>
        </p:nvSpPr>
        <p:spPr>
          <a:xfrm>
            <a:off x="1629157" y="5177408"/>
            <a:ext cx="5660134" cy="228600"/>
          </a:xfrm>
        </p:spPr>
        <p:txBody>
          <a:bodyPr/>
          <a:lstStyle>
            <a:lvl1pPr algn="l">
              <a:defRPr>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12"/>
          </p:nvPr>
        </p:nvSpPr>
        <p:spPr>
          <a:xfrm>
            <a:off x="8604504" y="5177408"/>
            <a:ext cx="1958339"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6060714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680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6176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9186D26-FA5F-4637-B602-B7C2DC34CFD4}" type="datetime1">
              <a:rPr lang="en-US" smtClean="0"/>
              <a:t>09-Jan-21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7446721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9848" y="2074334"/>
            <a:ext cx="4663440" cy="640080"/>
          </a:xfrm>
        </p:spPr>
        <p:txBody>
          <a:bodyPr anchor="ctr">
            <a:normAutofit/>
          </a:bodyPr>
          <a:lstStyle>
            <a:lvl1pPr marL="0" indent="0" algn="l">
              <a:spcBef>
                <a:spcPts val="0"/>
              </a:spcBef>
              <a:buNone/>
              <a:defRPr sz="1900" b="1" i="0">
                <a:solidFill>
                  <a:schemeClr val="tx1"/>
                </a:solidFill>
                <a:latin typeface="+mn-lt"/>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92472"/>
            <a:ext cx="4663440" cy="3163825"/>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58712" y="2074334"/>
            <a:ext cx="4663440" cy="640080"/>
          </a:xfrm>
        </p:spPr>
        <p:txBody>
          <a:bodyPr anchor="ctr">
            <a:normAutofit/>
          </a:bodyPr>
          <a:lstStyle>
            <a:lvl1pPr marL="0" indent="0" algn="l">
              <a:spcBef>
                <a:spcPts val="0"/>
              </a:spcBef>
              <a:buNone/>
              <a:defRPr sz="1900" b="1">
                <a:solidFill>
                  <a:schemeClr val="tx1"/>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58712" y="2792471"/>
            <a:ext cx="4663440" cy="3164509"/>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A7F15D8-96D1-4781-BC50-CA8A088B2FE4}" type="datetime1">
              <a:rPr lang="en-US" smtClean="0"/>
              <a:t>09-Jan-21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9299607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9A96C99-B8F8-4528-BD05-0E16E943DC09}" type="datetime1">
              <a:rPr lang="en-US" smtClean="0"/>
              <a:t>09-Jan-21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6674131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636942-C211-4B28-8DBD-C953E00AF71B}" type="datetime1">
              <a:rPr lang="en-US" smtClean="0"/>
              <a:t>09-Jan-21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9072471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5E1BBF9-8BEF-4353-BA68-30AAF9EBD8D8}"/>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5B941C21-2A5D-4912-AB06-1BB0C0EB6AE1}"/>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58200" y="607392"/>
            <a:ext cx="3161963" cy="1645920"/>
          </a:xfrm>
        </p:spPr>
        <p:txBody>
          <a:bodyPr anchor="b">
            <a:normAutofit/>
          </a:bodyPr>
          <a:lstStyle>
            <a:lvl1pPr algn="l" defTabSz="914400" rtl="0" eaLnBrk="1" latinLnBrk="0" hangingPunct="1">
              <a:lnSpc>
                <a:spcPct val="100000"/>
              </a:lnSpc>
              <a:spcBef>
                <a:spcPct val="0"/>
              </a:spcBef>
              <a:buNone/>
              <a:defRPr lang="en-US" sz="3200" b="0" kern="1200" cap="none" spc="0" baseline="0" dirty="0">
                <a:solidFill>
                  <a:schemeClr val="tx1"/>
                </a:solidFill>
                <a:effectLst/>
                <a:latin typeface="+mj-lt"/>
                <a:ea typeface="+mn-ea"/>
                <a:cs typeface="+mn-cs"/>
              </a:defRPr>
            </a:lvl1pPr>
          </a:lstStyle>
          <a:p>
            <a:r>
              <a:rPr lang="en-US"/>
              <a:t>Click to edit Master title style</a:t>
            </a:r>
            <a:endParaRPr lang="en-US" dirty="0"/>
          </a:p>
        </p:txBody>
      </p:sp>
      <p:sp>
        <p:nvSpPr>
          <p:cNvPr id="3" name="Content Placeholder 2"/>
          <p:cNvSpPr>
            <a:spLocks noGrp="1"/>
          </p:cNvSpPr>
          <p:nvPr>
            <p:ph idx="1"/>
          </p:nvPr>
        </p:nvSpPr>
        <p:spPr>
          <a:xfrm>
            <a:off x="685800" y="609600"/>
            <a:ext cx="6858000" cy="5334000"/>
          </a:xfrm>
        </p:spPr>
        <p:txBody>
          <a:bodyPr/>
          <a:lstStyle>
            <a:lvl1pPr>
              <a:defRPr sz="19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58200" y="2336800"/>
            <a:ext cx="3161963" cy="3606800"/>
          </a:xfrm>
        </p:spPr>
        <p:txBody>
          <a:bodyPr>
            <a:normAutofit/>
          </a:bodyPr>
          <a:lstStyle>
            <a:lvl1pPr marL="0" indent="0">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a:xfrm>
            <a:off x="5588000" y="6035040"/>
            <a:ext cx="1955800" cy="365760"/>
          </a:xfrm>
        </p:spPr>
        <p:txBody>
          <a:bodyPr/>
          <a:lstStyle>
            <a:lvl1pPr>
              <a:defRPr>
                <a:solidFill>
                  <a:schemeClr val="tx1">
                    <a:lumMod val="85000"/>
                    <a:lumOff val="15000"/>
                  </a:schemeClr>
                </a:solidFill>
              </a:defRPr>
            </a:lvl1pPr>
          </a:lstStyle>
          <a:p>
            <a:fld id="{7E8D12A6-918A-48BD-8CB9-CA713993B0EA}" type="datetime1">
              <a:rPr lang="en-US" smtClean="0"/>
              <a:t>09-Jan-21</a:t>
            </a:fld>
            <a:endParaRPr lang="en-US" dirty="0"/>
          </a:p>
        </p:txBody>
      </p:sp>
      <p:sp>
        <p:nvSpPr>
          <p:cNvPr id="9" name="Footer Placeholder 8"/>
          <p:cNvSpPr>
            <a:spLocks noGrp="1"/>
          </p:cNvSpPr>
          <p:nvPr>
            <p:ph type="ftr" sz="quarter" idx="11"/>
          </p:nvPr>
        </p:nvSpPr>
        <p:spPr>
          <a:xfrm>
            <a:off x="685801" y="6035040"/>
            <a:ext cx="4584700" cy="365760"/>
          </a:xfrm>
        </p:spPr>
        <p:txBody>
          <a:bodyPr/>
          <a:lstStyle>
            <a:lvl1pPr algn="l">
              <a:defRPr/>
            </a:lvl1pPr>
          </a:lstStyle>
          <a:p>
            <a:endParaRPr lang="en-US" dirty="0"/>
          </a:p>
        </p:txBody>
      </p:sp>
      <p:sp>
        <p:nvSpPr>
          <p:cNvPr id="11" name="Slide Number Placeholder 10"/>
          <p:cNvSpPr>
            <a:spLocks noGrp="1"/>
          </p:cNvSpPr>
          <p:nvPr>
            <p:ph type="sldNum" sz="quarter" idx="12"/>
          </p:nvPr>
        </p:nvSpPr>
        <p:spPr>
          <a:xfrm>
            <a:off x="10396728" y="6035040"/>
            <a:ext cx="1223435" cy="36576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24886021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687CA98-D9C7-497F-A1DA-7D22F8753BCE}"/>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228599" y="237744"/>
            <a:ext cx="7696201" cy="6382512"/>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5" name="Date Placeholder 4"/>
          <p:cNvSpPr>
            <a:spLocks noGrp="1"/>
          </p:cNvSpPr>
          <p:nvPr>
            <p:ph type="dt" sz="half" idx="10"/>
          </p:nvPr>
        </p:nvSpPr>
        <p:spPr>
          <a:xfrm>
            <a:off x="5662337" y="6035040"/>
            <a:ext cx="2071963" cy="365760"/>
          </a:xfrm>
        </p:spPr>
        <p:txBody>
          <a:bodyPr/>
          <a:lstStyle>
            <a:lvl1pPr>
              <a:defRPr b="1">
                <a:solidFill>
                  <a:srgbClr val="FFFFFF"/>
                </a:solidFill>
                <a:effectLst>
                  <a:outerShdw blurRad="19050" dist="6350" dir="2700000" algn="tl" rotWithShape="0">
                    <a:prstClr val="black">
                      <a:alpha val="40000"/>
                    </a:prstClr>
                  </a:outerShdw>
                </a:effectLst>
              </a:defRPr>
            </a:lvl1pPr>
          </a:lstStyle>
          <a:p>
            <a:fld id="{E778CE86-875F-4587-BCF6-FA054AFC0D53}" type="datetime1">
              <a:rPr lang="en-US" smtClean="0"/>
              <a:pPr/>
              <a:t>09-Jan-21</a:t>
            </a:fld>
            <a:endParaRPr lang="en-US" dirty="0"/>
          </a:p>
        </p:txBody>
      </p:sp>
      <p:sp>
        <p:nvSpPr>
          <p:cNvPr id="6" name="Footer Placeholder 5"/>
          <p:cNvSpPr>
            <a:spLocks noGrp="1"/>
          </p:cNvSpPr>
          <p:nvPr>
            <p:ph type="ftr" sz="quarter" idx="11"/>
          </p:nvPr>
        </p:nvSpPr>
        <p:spPr>
          <a:xfrm>
            <a:off x="612648" y="6035040"/>
            <a:ext cx="4588002" cy="365760"/>
          </a:xfrm>
        </p:spPr>
        <p:txBody>
          <a:bodyPr/>
          <a:lstStyle>
            <a:lvl1pPr marL="0" algn="r" defTabSz="914400" rtl="0" eaLnBrk="1" latinLnBrk="0" hangingPunct="1">
              <a:defRPr lang="en-US" sz="1000" b="1" kern="1200" dirty="0">
                <a:solidFill>
                  <a:srgbClr val="FFFFFF"/>
                </a:solidFill>
                <a:effectLst>
                  <a:outerShdw blurRad="19050" dist="6350" dir="2700000" algn="tl" rotWithShape="0">
                    <a:prstClr val="black">
                      <a:alpha val="40000"/>
                    </a:prstClr>
                  </a:outerShdw>
                </a:effectLst>
                <a:latin typeface="+mn-lt"/>
                <a:ea typeface="+mn-ea"/>
                <a:cs typeface="+mn-cs"/>
              </a:defRPr>
            </a:lvl1pPr>
          </a:lstStyle>
          <a:p>
            <a:pPr algn="l"/>
            <a:endParaRPr lang="en-US" dirty="0"/>
          </a:p>
        </p:txBody>
      </p:sp>
      <p:sp>
        <p:nvSpPr>
          <p:cNvPr id="7" name="Slide Number Placeholder 6"/>
          <p:cNvSpPr>
            <a:spLocks noGrp="1"/>
          </p:cNvSpPr>
          <p:nvPr>
            <p:ph type="sldNum" sz="quarter" idx="12"/>
          </p:nvPr>
        </p:nvSpPr>
        <p:spPr>
          <a:xfrm>
            <a:off x="10396728" y="6035040"/>
            <a:ext cx="1225296" cy="365760"/>
          </a:xfrm>
        </p:spPr>
        <p:txBody>
          <a:bodyPr/>
          <a:lstStyle/>
          <a:p>
            <a:fld id="{34B7E4EF-A1BD-40F4-AB7B-04F084DD991D}" type="slidenum">
              <a:rPr lang="en-US" smtClean="0"/>
              <a:t>‹#›</a:t>
            </a:fld>
            <a:endParaRPr lang="en-US" dirty="0"/>
          </a:p>
        </p:txBody>
      </p:sp>
      <p:sp>
        <p:nvSpPr>
          <p:cNvPr id="12" name="Rectangle 11">
            <a:extLst>
              <a:ext uri="{FF2B5EF4-FFF2-40B4-BE49-F238E27FC236}">
                <a16:creationId xmlns:a16="http://schemas.microsoft.com/office/drawing/2014/main" id="{F8B3D8CC-BB13-41A5-8F34-B8E84A4F9534}"/>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77250" y="603504"/>
            <a:ext cx="3144774" cy="1645920"/>
          </a:xfrm>
        </p:spPr>
        <p:txBody>
          <a:bodyPr anchor="b">
            <a:noAutofit/>
          </a:bodyPr>
          <a:lstStyle>
            <a:lvl1pPr algn="l">
              <a:lnSpc>
                <a:spcPct val="100000"/>
              </a:lnSpc>
              <a:defRPr sz="3200" b="0">
                <a:solidFill>
                  <a:schemeClr val="tx1"/>
                </a:solidFill>
                <a:latin typeface="+mj-lt"/>
              </a:defRPr>
            </a:lvl1pPr>
          </a:lstStyle>
          <a:p>
            <a:r>
              <a:rPr lang="en-US"/>
              <a:t>Click to edit Master title style</a:t>
            </a:r>
            <a:endParaRPr lang="en-US" dirty="0"/>
          </a:p>
        </p:txBody>
      </p:sp>
      <p:sp>
        <p:nvSpPr>
          <p:cNvPr id="4" name="Text Placeholder 3"/>
          <p:cNvSpPr>
            <a:spLocks noGrp="1"/>
          </p:cNvSpPr>
          <p:nvPr>
            <p:ph type="body" sz="half" idx="2"/>
          </p:nvPr>
        </p:nvSpPr>
        <p:spPr>
          <a:xfrm>
            <a:off x="8477250" y="2386584"/>
            <a:ext cx="3144774" cy="3511296"/>
          </a:xfrm>
        </p:spPr>
        <p:txBody>
          <a:bodyPr>
            <a:normAutofit/>
          </a:bodyPr>
          <a:lstStyle>
            <a:lvl1pPr marL="0" indent="0" algn="l">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6782230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94681D-2A4C-4A8D-B9B5-31D440D0328D}"/>
              </a:ext>
            </a:extLst>
          </p:cNvPr>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8" name="Rectangle 7"/>
          <p:cNvSpPr/>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6800" y="2103120"/>
            <a:ext cx="10058400" cy="384962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56794" y="6035040"/>
            <a:ext cx="2893045"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F6FA2B21-3FCD-4721-B95C-427943F61125}" type="datetime1">
              <a:rPr lang="en-US" smtClean="0"/>
              <a:t>09-Jan-21</a:t>
            </a:fld>
            <a:endParaRPr lang="en-US" dirty="0"/>
          </a:p>
        </p:txBody>
      </p:sp>
      <p:sp>
        <p:nvSpPr>
          <p:cNvPr id="5" name="Footer Placeholder 4"/>
          <p:cNvSpPr>
            <a:spLocks noGrp="1"/>
          </p:cNvSpPr>
          <p:nvPr>
            <p:ph type="ftr" sz="quarter" idx="3"/>
          </p:nvPr>
        </p:nvSpPr>
        <p:spPr>
          <a:xfrm>
            <a:off x="1066800" y="6035040"/>
            <a:ext cx="5816600" cy="365760"/>
          </a:xfrm>
          <a:prstGeom prst="rect">
            <a:avLst/>
          </a:prstGeom>
        </p:spPr>
        <p:txBody>
          <a:bodyPr vert="horz" lIns="91440" tIns="45720" rIns="91440" bIns="45720" rtlCol="0" anchor="b"/>
          <a:lstStyle>
            <a:lvl1pPr algn="l">
              <a:defRPr sz="800">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4"/>
          </p:nvPr>
        </p:nvSpPr>
        <p:spPr>
          <a:xfrm>
            <a:off x="10287000" y="6035040"/>
            <a:ext cx="838200"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3811577630"/>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65" r:id="rId5"/>
    <p:sldLayoutId id="2147483671" r:id="rId6"/>
    <p:sldLayoutId id="2147483672" r:id="rId7"/>
    <p:sldLayoutId id="2147483662" r:id="rId8"/>
    <p:sldLayoutId id="2147483663" r:id="rId9"/>
  </p:sldLayoutIdLst>
  <p:hf sldNum="0" hdr="0" ftr="0" dt="0"/>
  <p:txStyles>
    <p:titleStyle>
      <a:lvl1pPr algn="l" defTabSz="914400" rtl="0" eaLnBrk="1" latinLnBrk="0" hangingPunct="1">
        <a:lnSpc>
          <a:spcPct val="90000"/>
        </a:lnSpc>
        <a:spcBef>
          <a:spcPct val="0"/>
        </a:spcBef>
        <a:buNone/>
        <a:defRPr lang="en-US" sz="4000" i="0" kern="1200" cap="none" spc="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10000"/>
        </a:lnSpc>
        <a:spcBef>
          <a:spcPts val="900"/>
        </a:spcBef>
        <a:spcAft>
          <a:spcPts val="0"/>
        </a:spcAft>
        <a:buClr>
          <a:schemeClr val="tx1">
            <a:lumMod val="85000"/>
            <a:lumOff val="15000"/>
          </a:schemeClr>
        </a:buClr>
        <a:buFont typeface="Garamond" pitchFamily="18" charset="0"/>
        <a:buChar char="◦"/>
        <a:defRPr sz="15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hyperlink" Target="http://cocl.us/"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cocl.us/" TargetMode="External"/><Relationship Id="rId2" Type="http://schemas.openxmlformats.org/officeDocument/2006/relationships/hyperlink" Target="https://en.wikipedia.org/wiki/List_of_postal_codes_of_Canada:_M"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abstract image">
            <a:extLst>
              <a:ext uri="{FF2B5EF4-FFF2-40B4-BE49-F238E27FC236}">
                <a16:creationId xmlns:a16="http://schemas.microsoft.com/office/drawing/2014/main" id="{8045422F-7258-40AC-BD2E-2469AA448922}"/>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20" y="10"/>
            <a:ext cx="12191980" cy="6857990"/>
          </a:xfrm>
          <a:prstGeom prst="rect">
            <a:avLst/>
          </a:prstGeom>
        </p:spPr>
      </p:pic>
      <p:sp>
        <p:nvSpPr>
          <p:cNvPr id="82" name="Rectangle 81">
            <a:extLst>
              <a:ext uri="{FF2B5EF4-FFF2-40B4-BE49-F238E27FC236}">
                <a16:creationId xmlns:a16="http://schemas.microsoft.com/office/drawing/2014/main" id="{2644B391-9BFE-445C-A9EC-F544BB85FB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5067" y="1808532"/>
            <a:ext cx="5452527" cy="3240936"/>
          </a:xfrm>
          <a:prstGeom prst="rect">
            <a:avLst/>
          </a:prstGeom>
          <a:solidFill>
            <a:schemeClr val="bg1">
              <a:lumMod val="75000"/>
              <a:lumOff val="25000"/>
            </a:schemeClr>
          </a:solidFill>
          <a:ln w="6350" cap="sq" cmpd="sng" algn="ctr">
            <a:noFill/>
            <a:prstDash val="solid"/>
            <a:miter lim="800000"/>
          </a:ln>
          <a:effectLst/>
        </p:spPr>
      </p:sp>
      <p:sp>
        <p:nvSpPr>
          <p:cNvPr id="84" name="Rectangle 83">
            <a:extLst>
              <a:ext uri="{FF2B5EF4-FFF2-40B4-BE49-F238E27FC236}">
                <a16:creationId xmlns:a16="http://schemas.microsoft.com/office/drawing/2014/main" id="{80F26E69-87D9-4655-AE7B-280A87AA3C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61010" y="1975104"/>
            <a:ext cx="5120640" cy="2907792"/>
          </a:xfrm>
          <a:prstGeom prst="rect">
            <a:avLst/>
          </a:prstGeom>
          <a:noFill/>
          <a:ln w="6350" cap="sq" cmpd="sng" algn="ctr">
            <a:solidFill>
              <a:schemeClr val="tx1"/>
            </a:solidFill>
            <a:prstDash val="solid"/>
            <a:miter lim="800000"/>
          </a:ln>
          <a:effectLst>
            <a:softEdge rad="0"/>
          </a:effectLst>
        </p:spPr>
      </p:sp>
      <p:sp>
        <p:nvSpPr>
          <p:cNvPr id="2" name="Title 1">
            <a:extLst>
              <a:ext uri="{FF2B5EF4-FFF2-40B4-BE49-F238E27FC236}">
                <a16:creationId xmlns:a16="http://schemas.microsoft.com/office/drawing/2014/main" id="{18C3B467-088C-4F3D-A9A7-105C4E1E20CD}"/>
              </a:ext>
            </a:extLst>
          </p:cNvPr>
          <p:cNvSpPr>
            <a:spLocks noGrp="1"/>
          </p:cNvSpPr>
          <p:nvPr>
            <p:ph type="ctrTitle"/>
          </p:nvPr>
        </p:nvSpPr>
        <p:spPr>
          <a:xfrm>
            <a:off x="6033793" y="2355458"/>
            <a:ext cx="4775075" cy="2178442"/>
          </a:xfrm>
        </p:spPr>
        <p:txBody>
          <a:bodyPr>
            <a:normAutofit fontScale="90000"/>
          </a:bodyPr>
          <a:lstStyle/>
          <a:p>
            <a:r>
              <a:rPr lang="en-US" sz="4400" dirty="0">
                <a:solidFill>
                  <a:schemeClr val="tx1"/>
                </a:solidFill>
              </a:rPr>
              <a:t>Opening a venue in London, </a:t>
            </a:r>
            <a:r>
              <a:rPr lang="en-US" sz="4400" dirty="0" err="1">
                <a:solidFill>
                  <a:schemeClr val="tx1"/>
                </a:solidFill>
              </a:rPr>
              <a:t>canada</a:t>
            </a:r>
            <a:endParaRPr lang="en-US" sz="4400" dirty="0">
              <a:solidFill>
                <a:schemeClr val="tx1"/>
              </a:solidFill>
            </a:endParaRPr>
          </a:p>
        </p:txBody>
      </p:sp>
    </p:spTree>
    <p:extLst>
      <p:ext uri="{BB962C8B-B14F-4D97-AF65-F5344CB8AC3E}">
        <p14:creationId xmlns:p14="http://schemas.microsoft.com/office/powerpoint/2010/main" val="2584280759"/>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FCF8CF-F9A9-41BF-9BCC-152B181D4EE6}"/>
              </a:ext>
            </a:extLst>
          </p:cNvPr>
          <p:cNvSpPr>
            <a:spLocks noGrp="1"/>
          </p:cNvSpPr>
          <p:nvPr>
            <p:ph type="title"/>
          </p:nvPr>
        </p:nvSpPr>
        <p:spPr/>
        <p:txBody>
          <a:bodyPr/>
          <a:lstStyle/>
          <a:p>
            <a:r>
              <a:rPr lang="en-US" dirty="0"/>
              <a:t>Commissioners Road (South-Eastern part of the city) - near Victoria Hospital</a:t>
            </a:r>
          </a:p>
        </p:txBody>
      </p:sp>
      <p:pic>
        <p:nvPicPr>
          <p:cNvPr id="4" name="Content Placeholder 3">
            <a:extLst>
              <a:ext uri="{FF2B5EF4-FFF2-40B4-BE49-F238E27FC236}">
                <a16:creationId xmlns:a16="http://schemas.microsoft.com/office/drawing/2014/main" id="{415AAEB5-0230-462E-90AC-0ECE4E66F388}"/>
              </a:ext>
            </a:extLst>
          </p:cNvPr>
          <p:cNvPicPr>
            <a:picLocks noGrp="1"/>
          </p:cNvPicPr>
          <p:nvPr>
            <p:ph idx="1"/>
          </p:nvPr>
        </p:nvPicPr>
        <p:blipFill>
          <a:blip r:embed="rId2"/>
          <a:stretch>
            <a:fillRect/>
          </a:stretch>
        </p:blipFill>
        <p:spPr>
          <a:xfrm>
            <a:off x="2159845" y="2103438"/>
            <a:ext cx="7872309" cy="3849687"/>
          </a:xfrm>
          <a:prstGeom prst="rect">
            <a:avLst/>
          </a:prstGeom>
        </p:spPr>
      </p:pic>
    </p:spTree>
    <p:extLst>
      <p:ext uri="{BB962C8B-B14F-4D97-AF65-F5344CB8AC3E}">
        <p14:creationId xmlns:p14="http://schemas.microsoft.com/office/powerpoint/2010/main" val="11103673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49FF8-022A-4D8D-9779-E9E412615D1F}"/>
              </a:ext>
            </a:extLst>
          </p:cNvPr>
          <p:cNvSpPr>
            <a:spLocks noGrp="1"/>
          </p:cNvSpPr>
          <p:nvPr>
            <p:ph type="title"/>
          </p:nvPr>
        </p:nvSpPr>
        <p:spPr>
          <a:xfrm>
            <a:off x="1066800" y="642594"/>
            <a:ext cx="10058400" cy="1371600"/>
          </a:xfrm>
        </p:spPr>
        <p:txBody>
          <a:bodyPr anchor="ctr">
            <a:normAutofit/>
          </a:bodyPr>
          <a:lstStyle/>
          <a:p>
            <a:r>
              <a:rPr lang="en-US" b="1" dirty="0"/>
              <a:t>Results (Horton Street)</a:t>
            </a:r>
            <a:endParaRPr lang="en-US"/>
          </a:p>
        </p:txBody>
      </p:sp>
      <p:sp>
        <p:nvSpPr>
          <p:cNvPr id="3" name="Content Placeholder 2">
            <a:extLst>
              <a:ext uri="{FF2B5EF4-FFF2-40B4-BE49-F238E27FC236}">
                <a16:creationId xmlns:a16="http://schemas.microsoft.com/office/drawing/2014/main" id="{FE412817-9C28-4BA5-A956-CD052BE7A1E6}"/>
              </a:ext>
            </a:extLst>
          </p:cNvPr>
          <p:cNvSpPr>
            <a:spLocks noGrp="1"/>
          </p:cNvSpPr>
          <p:nvPr>
            <p:ph sz="half" idx="1"/>
          </p:nvPr>
        </p:nvSpPr>
        <p:spPr>
          <a:xfrm>
            <a:off x="1066800" y="2103120"/>
            <a:ext cx="4663440" cy="3749040"/>
          </a:xfrm>
        </p:spPr>
        <p:txBody>
          <a:bodyPr>
            <a:normAutofit/>
          </a:bodyPr>
          <a:lstStyle/>
          <a:p>
            <a:pPr>
              <a:lnSpc>
                <a:spcPct val="100000"/>
              </a:lnSpc>
            </a:pPr>
            <a:r>
              <a:rPr lang="en-US" sz="1400"/>
              <a:t>Firstly, I retrieved the results for the location Horton Street (found in the city </a:t>
            </a:r>
            <a:r>
              <a:rPr lang="en-US" sz="1400" err="1"/>
              <a:t>centre</a:t>
            </a:r>
            <a:r>
              <a:rPr lang="en-US" sz="1400"/>
              <a:t>). Based on the retrieved data there are 28 venues in the radius of 1500. </a:t>
            </a:r>
          </a:p>
          <a:p>
            <a:pPr>
              <a:lnSpc>
                <a:spcPct val="100000"/>
              </a:lnSpc>
            </a:pPr>
            <a:r>
              <a:rPr lang="en-US" sz="1400"/>
              <a:t>Most of the venues belong to the category restaurant. </a:t>
            </a:r>
          </a:p>
          <a:p>
            <a:pPr>
              <a:lnSpc>
                <a:spcPct val="100000"/>
              </a:lnSpc>
            </a:pPr>
            <a:r>
              <a:rPr lang="en-US" sz="1400"/>
              <a:t>Most of the restaurants offer Asian food (at least 6 by the name ‘Thai”, “Chinese”, “Japanese”, “Sushi”), while some of them offer Italian food (at least 3 by the name of “Italian”).</a:t>
            </a:r>
          </a:p>
          <a:p>
            <a:pPr>
              <a:lnSpc>
                <a:spcPct val="100000"/>
              </a:lnSpc>
            </a:pPr>
            <a:r>
              <a:rPr lang="en-US" sz="1400"/>
              <a:t>The exact type of the other restaurants offers either Middle Eastern, Eastern European, African, Mediterranean, French, American, etc. food or the cuisine is not even specified by the Category.</a:t>
            </a:r>
          </a:p>
          <a:p>
            <a:pPr>
              <a:lnSpc>
                <a:spcPct val="100000"/>
              </a:lnSpc>
            </a:pPr>
            <a:endParaRPr lang="en-US" sz="1400"/>
          </a:p>
        </p:txBody>
      </p:sp>
      <p:pic>
        <p:nvPicPr>
          <p:cNvPr id="4" name="Picture 3">
            <a:extLst>
              <a:ext uri="{FF2B5EF4-FFF2-40B4-BE49-F238E27FC236}">
                <a16:creationId xmlns:a16="http://schemas.microsoft.com/office/drawing/2014/main" id="{5FE47D40-7A6A-42B9-95DC-386D8523C635}"/>
              </a:ext>
            </a:extLst>
          </p:cNvPr>
          <p:cNvPicPr/>
          <p:nvPr/>
        </p:nvPicPr>
        <p:blipFill>
          <a:blip r:embed="rId2"/>
          <a:stretch>
            <a:fillRect/>
          </a:stretch>
        </p:blipFill>
        <p:spPr>
          <a:xfrm>
            <a:off x="6000108" y="2103120"/>
            <a:ext cx="5775331" cy="3220720"/>
          </a:xfrm>
          <a:prstGeom prst="rect">
            <a:avLst/>
          </a:prstGeom>
          <a:noFill/>
          <a:ln>
            <a:noFill/>
          </a:ln>
        </p:spPr>
      </p:pic>
    </p:spTree>
    <p:extLst>
      <p:ext uri="{BB962C8B-B14F-4D97-AF65-F5344CB8AC3E}">
        <p14:creationId xmlns:p14="http://schemas.microsoft.com/office/powerpoint/2010/main" val="20845064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5E9C9F-79B8-4E43-839A-F0B79A55E623}"/>
              </a:ext>
            </a:extLst>
          </p:cNvPr>
          <p:cNvSpPr>
            <a:spLocks noGrp="1"/>
          </p:cNvSpPr>
          <p:nvPr>
            <p:ph type="title"/>
          </p:nvPr>
        </p:nvSpPr>
        <p:spPr>
          <a:xfrm>
            <a:off x="1066800" y="642594"/>
            <a:ext cx="10058400" cy="1371600"/>
          </a:xfrm>
        </p:spPr>
        <p:txBody>
          <a:bodyPr anchor="ctr">
            <a:normAutofit/>
          </a:bodyPr>
          <a:lstStyle/>
          <a:p>
            <a:r>
              <a:rPr lang="en-US" b="1" dirty="0"/>
              <a:t>Results (Wonderland Road)</a:t>
            </a:r>
            <a:endParaRPr lang="en-US" b="1"/>
          </a:p>
        </p:txBody>
      </p:sp>
      <p:sp>
        <p:nvSpPr>
          <p:cNvPr id="3" name="Content Placeholder 2">
            <a:extLst>
              <a:ext uri="{FF2B5EF4-FFF2-40B4-BE49-F238E27FC236}">
                <a16:creationId xmlns:a16="http://schemas.microsoft.com/office/drawing/2014/main" id="{2B8BD6CE-193F-43C7-8C00-22A8B93C270D}"/>
              </a:ext>
            </a:extLst>
          </p:cNvPr>
          <p:cNvSpPr>
            <a:spLocks noGrp="1"/>
          </p:cNvSpPr>
          <p:nvPr>
            <p:ph sz="half" idx="1"/>
          </p:nvPr>
        </p:nvSpPr>
        <p:spPr>
          <a:xfrm>
            <a:off x="1066800" y="2103120"/>
            <a:ext cx="4663440" cy="3749040"/>
          </a:xfrm>
        </p:spPr>
        <p:txBody>
          <a:bodyPr>
            <a:normAutofit/>
          </a:bodyPr>
          <a:lstStyle/>
          <a:p>
            <a:pPr>
              <a:lnSpc>
                <a:spcPct val="100000"/>
              </a:lnSpc>
            </a:pPr>
            <a:r>
              <a:rPr lang="en-US" sz="1500"/>
              <a:t>Secondly, I retrieved the results for the location Wonderland Road (found in the North-Western part of the city).</a:t>
            </a:r>
          </a:p>
          <a:p>
            <a:pPr>
              <a:lnSpc>
                <a:spcPct val="100000"/>
              </a:lnSpc>
            </a:pPr>
            <a:r>
              <a:rPr lang="en-US" sz="1500"/>
              <a:t>Based on the retrieved data there are 12 venues in the radius of 1500.</a:t>
            </a:r>
          </a:p>
          <a:p>
            <a:pPr>
              <a:lnSpc>
                <a:spcPct val="100000"/>
              </a:lnSpc>
            </a:pPr>
            <a:r>
              <a:rPr lang="en-US" sz="1500"/>
              <a:t>Most of the venues belong to the category restaurant. The composition of the restaurants is quite mixed. </a:t>
            </a:r>
          </a:p>
          <a:p>
            <a:pPr>
              <a:lnSpc>
                <a:spcPct val="100000"/>
              </a:lnSpc>
            </a:pPr>
            <a:r>
              <a:rPr lang="en-US" sz="1500"/>
              <a:t>There are restaurants which offer Asian food (2 by the name “Chinese”), some of them offer Italian food (1 by the name of “Italian”), while others offer other delicacies from other cuisines or is not even specified by the category restaurant. </a:t>
            </a:r>
          </a:p>
        </p:txBody>
      </p:sp>
      <p:pic>
        <p:nvPicPr>
          <p:cNvPr id="4" name="Picture 3">
            <a:extLst>
              <a:ext uri="{FF2B5EF4-FFF2-40B4-BE49-F238E27FC236}">
                <a16:creationId xmlns:a16="http://schemas.microsoft.com/office/drawing/2014/main" id="{79ECAC4B-0935-4900-BCFE-C9A1DA10E779}"/>
              </a:ext>
            </a:extLst>
          </p:cNvPr>
          <p:cNvPicPr/>
          <p:nvPr/>
        </p:nvPicPr>
        <p:blipFill>
          <a:blip r:embed="rId2"/>
          <a:stretch>
            <a:fillRect/>
          </a:stretch>
        </p:blipFill>
        <p:spPr>
          <a:xfrm>
            <a:off x="5822707" y="2103121"/>
            <a:ext cx="5973053" cy="1615439"/>
          </a:xfrm>
          <a:prstGeom prst="rect">
            <a:avLst/>
          </a:prstGeom>
          <a:noFill/>
        </p:spPr>
      </p:pic>
    </p:spTree>
    <p:extLst>
      <p:ext uri="{BB962C8B-B14F-4D97-AF65-F5344CB8AC3E}">
        <p14:creationId xmlns:p14="http://schemas.microsoft.com/office/powerpoint/2010/main" val="25980815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8AFA29-2235-4F76-B08D-7EEA56F970AC}"/>
              </a:ext>
            </a:extLst>
          </p:cNvPr>
          <p:cNvSpPr>
            <a:spLocks noGrp="1"/>
          </p:cNvSpPr>
          <p:nvPr>
            <p:ph type="title"/>
          </p:nvPr>
        </p:nvSpPr>
        <p:spPr/>
        <p:txBody>
          <a:bodyPr/>
          <a:lstStyle/>
          <a:p>
            <a:r>
              <a:rPr lang="en-US" b="1" dirty="0"/>
              <a:t>Results (Commissioners Road)</a:t>
            </a:r>
          </a:p>
        </p:txBody>
      </p:sp>
      <p:sp>
        <p:nvSpPr>
          <p:cNvPr id="3" name="Content Placeholder 2">
            <a:extLst>
              <a:ext uri="{FF2B5EF4-FFF2-40B4-BE49-F238E27FC236}">
                <a16:creationId xmlns:a16="http://schemas.microsoft.com/office/drawing/2014/main" id="{A01454AD-ABBB-4D74-AA27-D687E124BD0E}"/>
              </a:ext>
            </a:extLst>
          </p:cNvPr>
          <p:cNvSpPr>
            <a:spLocks noGrp="1"/>
          </p:cNvSpPr>
          <p:nvPr>
            <p:ph idx="1"/>
          </p:nvPr>
        </p:nvSpPr>
        <p:spPr/>
        <p:txBody>
          <a:bodyPr/>
          <a:lstStyle/>
          <a:p>
            <a:r>
              <a:rPr lang="en-US" dirty="0"/>
              <a:t>Finally, in the South-eastern part of the city there is only one restaurant nearby which is an American restaurant with the name of Fireside Family Restaurant.</a:t>
            </a:r>
          </a:p>
          <a:p>
            <a:endParaRPr lang="en-US" dirty="0"/>
          </a:p>
        </p:txBody>
      </p:sp>
      <p:pic>
        <p:nvPicPr>
          <p:cNvPr id="4" name="Picture 3">
            <a:extLst>
              <a:ext uri="{FF2B5EF4-FFF2-40B4-BE49-F238E27FC236}">
                <a16:creationId xmlns:a16="http://schemas.microsoft.com/office/drawing/2014/main" id="{5DB070A4-A008-473A-898A-9DCE05534A3D}"/>
              </a:ext>
            </a:extLst>
          </p:cNvPr>
          <p:cNvPicPr/>
          <p:nvPr/>
        </p:nvPicPr>
        <p:blipFill>
          <a:blip r:embed="rId2"/>
          <a:stretch>
            <a:fillRect/>
          </a:stretch>
        </p:blipFill>
        <p:spPr>
          <a:xfrm>
            <a:off x="2956560" y="3037840"/>
            <a:ext cx="6827520" cy="914400"/>
          </a:xfrm>
          <a:prstGeom prst="rect">
            <a:avLst/>
          </a:prstGeom>
        </p:spPr>
      </p:pic>
    </p:spTree>
    <p:extLst>
      <p:ext uri="{BB962C8B-B14F-4D97-AF65-F5344CB8AC3E}">
        <p14:creationId xmlns:p14="http://schemas.microsoft.com/office/powerpoint/2010/main" val="13021002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A9F46F-5AA6-48F1-BA81-10DFD8B8F0C6}"/>
              </a:ext>
            </a:extLst>
          </p:cNvPr>
          <p:cNvSpPr>
            <a:spLocks noGrp="1"/>
          </p:cNvSpPr>
          <p:nvPr>
            <p:ph type="title"/>
          </p:nvPr>
        </p:nvSpPr>
        <p:spPr/>
        <p:txBody>
          <a:bodyPr/>
          <a:lstStyle/>
          <a:p>
            <a:pPr algn="ctr"/>
            <a:r>
              <a:rPr lang="en-US" b="1" dirty="0"/>
              <a:t>Conclusion</a:t>
            </a:r>
            <a:endParaRPr lang="en-US" dirty="0"/>
          </a:p>
        </p:txBody>
      </p:sp>
      <p:sp>
        <p:nvSpPr>
          <p:cNvPr id="3" name="Content Placeholder 2">
            <a:extLst>
              <a:ext uri="{FF2B5EF4-FFF2-40B4-BE49-F238E27FC236}">
                <a16:creationId xmlns:a16="http://schemas.microsoft.com/office/drawing/2014/main" id="{3B415468-9513-4737-9825-488A0F600132}"/>
              </a:ext>
            </a:extLst>
          </p:cNvPr>
          <p:cNvSpPr>
            <a:spLocks noGrp="1"/>
          </p:cNvSpPr>
          <p:nvPr>
            <p:ph idx="1"/>
          </p:nvPr>
        </p:nvSpPr>
        <p:spPr/>
        <p:txBody>
          <a:bodyPr/>
          <a:lstStyle/>
          <a:p>
            <a:r>
              <a:rPr lang="en-US" dirty="0"/>
              <a:t>Taking the 3 different locations into consideration, I would open a Hungarian restaurant on Wonderland Road (in the North-Western part of London) because it is one of the busiest roads in the city London and there are already 9 different venues offering the specialties of their cuisines around the world (Asian, Italian, Syrian, Middle Eastern) apart from the Gastropub, Breakfast Spot and Ice Cream Shop venues.</a:t>
            </a:r>
          </a:p>
          <a:p>
            <a:r>
              <a:rPr lang="en-US" dirty="0"/>
              <a:t> Opening a Hungarian restaurant would make the variety of the already existing venues more colorful and thanks to the central location of Wonderland Road there would be enough demand to satisfy the local needs and be profitable.</a:t>
            </a:r>
          </a:p>
          <a:p>
            <a:endParaRPr lang="en-US" dirty="0"/>
          </a:p>
        </p:txBody>
      </p:sp>
    </p:spTree>
    <p:extLst>
      <p:ext uri="{BB962C8B-B14F-4D97-AF65-F5344CB8AC3E}">
        <p14:creationId xmlns:p14="http://schemas.microsoft.com/office/powerpoint/2010/main" val="10683486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919D0-F177-4BBA-9A0B-DBA69E2ED764}"/>
              </a:ext>
            </a:extLst>
          </p:cNvPr>
          <p:cNvSpPr>
            <a:spLocks noGrp="1"/>
          </p:cNvSpPr>
          <p:nvPr>
            <p:ph type="title"/>
          </p:nvPr>
        </p:nvSpPr>
        <p:spPr>
          <a:xfrm>
            <a:off x="1066800" y="642594"/>
            <a:ext cx="10058400" cy="1371600"/>
          </a:xfrm>
        </p:spPr>
        <p:txBody>
          <a:bodyPr>
            <a:normAutofit/>
          </a:bodyPr>
          <a:lstStyle/>
          <a:p>
            <a:pPr algn="ctr"/>
            <a:r>
              <a:rPr lang="en-US" b="1" dirty="0"/>
              <a:t>Introduction</a:t>
            </a:r>
          </a:p>
        </p:txBody>
      </p:sp>
      <p:sp>
        <p:nvSpPr>
          <p:cNvPr id="3" name="Content Placeholder 2">
            <a:extLst>
              <a:ext uri="{FF2B5EF4-FFF2-40B4-BE49-F238E27FC236}">
                <a16:creationId xmlns:a16="http://schemas.microsoft.com/office/drawing/2014/main" id="{595C77FF-FA87-4E8D-B7FE-2333FCDF252D}"/>
              </a:ext>
            </a:extLst>
          </p:cNvPr>
          <p:cNvSpPr>
            <a:spLocks noGrp="1"/>
          </p:cNvSpPr>
          <p:nvPr>
            <p:ph idx="1"/>
          </p:nvPr>
        </p:nvSpPr>
        <p:spPr>
          <a:xfrm>
            <a:off x="1066800" y="1880171"/>
            <a:ext cx="10058400" cy="4335235"/>
          </a:xfrm>
        </p:spPr>
        <p:txBody>
          <a:bodyPr>
            <a:normAutofit lnSpcReduction="10000"/>
          </a:bodyPr>
          <a:lstStyle/>
          <a:p>
            <a:r>
              <a:rPr lang="en-US" dirty="0"/>
              <a:t>London is a city in southwestern Ontario, Canada, along the Quebec City–Windsor Corridor.</a:t>
            </a:r>
          </a:p>
          <a:p>
            <a:r>
              <a:rPr lang="en-US" dirty="0"/>
              <a:t>Population: 383,822 according to the 2016 Canadian census</a:t>
            </a:r>
          </a:p>
          <a:p>
            <a:r>
              <a:rPr lang="en-US" dirty="0"/>
              <a:t>A regional </a:t>
            </a:r>
            <a:r>
              <a:rPr lang="en-US" dirty="0" err="1"/>
              <a:t>centre</a:t>
            </a:r>
            <a:r>
              <a:rPr lang="en-US" dirty="0"/>
              <a:t> of healthcare and education, being home to the University of Western Ontario (which brands itself "Western University"), Fanshawe College, and several hospitals (including a University Hospital)</a:t>
            </a:r>
          </a:p>
          <a:p>
            <a:r>
              <a:rPr lang="en-US" dirty="0"/>
              <a:t>London's university and hospitals are among its top ten employers. London lies at the junction of Highway 401 and 402, connecting it to Toronto, Windsor and Sarnia. It also has an international airport and train and bus stations</a:t>
            </a:r>
          </a:p>
          <a:p>
            <a:r>
              <a:rPr lang="en-US" dirty="0"/>
              <a:t>The city hosts a number of musical and artistic exhibits and festivals, which contribute to its tourism industry, but its economic activity is </a:t>
            </a:r>
            <a:r>
              <a:rPr lang="en-US" dirty="0" err="1"/>
              <a:t>centred</a:t>
            </a:r>
            <a:r>
              <a:rPr lang="en-US" dirty="0"/>
              <a:t> on education, medical research, insurance, and information technology</a:t>
            </a:r>
          </a:p>
          <a:p>
            <a:r>
              <a:rPr lang="en-US" dirty="0"/>
              <a:t>Wonderland Road is a major north-south arterial road in London, Ontario, designated as Ontario Highway 4 between Highway 401 and Sunningdale Road. Outside of the City limits, the road extends north into Middlesex Centre as Middlesex County Road 56 and south into Southwold. It is one of the busiest roads in London, carrying over 43,000 vehicles per day between </a:t>
            </a:r>
            <a:r>
              <a:rPr lang="en-US" dirty="0" err="1"/>
              <a:t>Springbank</a:t>
            </a:r>
            <a:r>
              <a:rPr lang="en-US" dirty="0"/>
              <a:t> Drive and Riverside Drive as of 2013. </a:t>
            </a:r>
          </a:p>
        </p:txBody>
      </p:sp>
    </p:spTree>
    <p:extLst>
      <p:ext uri="{BB962C8B-B14F-4D97-AF65-F5344CB8AC3E}">
        <p14:creationId xmlns:p14="http://schemas.microsoft.com/office/powerpoint/2010/main" val="1832431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2EF49-A228-4BA2-A201-3EC81BD8ADB8}"/>
              </a:ext>
            </a:extLst>
          </p:cNvPr>
          <p:cNvSpPr>
            <a:spLocks noGrp="1"/>
          </p:cNvSpPr>
          <p:nvPr>
            <p:ph type="title"/>
          </p:nvPr>
        </p:nvSpPr>
        <p:spPr/>
        <p:txBody>
          <a:bodyPr/>
          <a:lstStyle/>
          <a:p>
            <a:pPr algn="ctr"/>
            <a:r>
              <a:rPr lang="en-US" b="1" dirty="0"/>
              <a:t>Cost of living</a:t>
            </a:r>
            <a:endParaRPr lang="en-US" dirty="0"/>
          </a:p>
        </p:txBody>
      </p:sp>
      <p:sp>
        <p:nvSpPr>
          <p:cNvPr id="3" name="Content Placeholder 2">
            <a:extLst>
              <a:ext uri="{FF2B5EF4-FFF2-40B4-BE49-F238E27FC236}">
                <a16:creationId xmlns:a16="http://schemas.microsoft.com/office/drawing/2014/main" id="{8DF866E4-FF9B-45C6-8365-A6E03B42082E}"/>
              </a:ext>
            </a:extLst>
          </p:cNvPr>
          <p:cNvSpPr>
            <a:spLocks noGrp="1"/>
          </p:cNvSpPr>
          <p:nvPr>
            <p:ph idx="1"/>
          </p:nvPr>
        </p:nvSpPr>
        <p:spPr/>
        <p:txBody>
          <a:bodyPr/>
          <a:lstStyle/>
          <a:p>
            <a:r>
              <a:rPr lang="en-US" dirty="0"/>
              <a:t>The cost of living is low compared to other southern Ontario cities</a:t>
            </a:r>
          </a:p>
          <a:p>
            <a:r>
              <a:rPr lang="en-US" dirty="0"/>
              <a:t>The average price of a home in the London and St. Thomas area in 2016 is $274,383, which is substantially lower than the national average of $467,082. </a:t>
            </a:r>
          </a:p>
          <a:p>
            <a:r>
              <a:rPr lang="en-US" dirty="0"/>
              <a:t>The average price is also well below the average home prices of nearby cities including Toronto ($736,670), Hamilton ($510,204), and Kitchener-Waterloo ($364,290). </a:t>
            </a:r>
          </a:p>
          <a:p>
            <a:r>
              <a:rPr lang="en-US" dirty="0"/>
              <a:t>The 2015 average rental rate for a one-bedroom apartment is $781. </a:t>
            </a:r>
          </a:p>
        </p:txBody>
      </p:sp>
    </p:spTree>
    <p:extLst>
      <p:ext uri="{BB962C8B-B14F-4D97-AF65-F5344CB8AC3E}">
        <p14:creationId xmlns:p14="http://schemas.microsoft.com/office/powerpoint/2010/main" val="16608920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4512A-7B3C-4F9C-9295-65E68C6E803F}"/>
              </a:ext>
            </a:extLst>
          </p:cNvPr>
          <p:cNvSpPr>
            <a:spLocks noGrp="1"/>
          </p:cNvSpPr>
          <p:nvPr>
            <p:ph type="title"/>
          </p:nvPr>
        </p:nvSpPr>
        <p:spPr/>
        <p:txBody>
          <a:bodyPr/>
          <a:lstStyle/>
          <a:p>
            <a:pPr algn="ctr"/>
            <a:r>
              <a:rPr lang="en-US" b="1" dirty="0"/>
              <a:t>Problem statement</a:t>
            </a:r>
            <a:endParaRPr lang="en-US" dirty="0"/>
          </a:p>
        </p:txBody>
      </p:sp>
      <p:sp>
        <p:nvSpPr>
          <p:cNvPr id="3" name="Content Placeholder 2">
            <a:extLst>
              <a:ext uri="{FF2B5EF4-FFF2-40B4-BE49-F238E27FC236}">
                <a16:creationId xmlns:a16="http://schemas.microsoft.com/office/drawing/2014/main" id="{8509A778-090B-49F9-9E0D-EFF2A3DCE3F3}"/>
              </a:ext>
            </a:extLst>
          </p:cNvPr>
          <p:cNvSpPr>
            <a:spLocks noGrp="1"/>
          </p:cNvSpPr>
          <p:nvPr>
            <p:ph idx="1"/>
          </p:nvPr>
        </p:nvSpPr>
        <p:spPr/>
        <p:txBody>
          <a:bodyPr/>
          <a:lstStyle/>
          <a:p>
            <a:r>
              <a:rPr lang="en-US" dirty="0"/>
              <a:t>Given the fact that London, Ontario has a relatively small population (383,822 according to the 2016 Canadian census), what kind of potential does the city have to set-up a lucrative enterprise? </a:t>
            </a:r>
          </a:p>
          <a:p>
            <a:r>
              <a:rPr lang="en-US" dirty="0"/>
              <a:t>Where is it the most suitable place to establish a new business? </a:t>
            </a:r>
          </a:p>
          <a:p>
            <a:r>
              <a:rPr lang="en-US" dirty="0"/>
              <a:t>Where would be the cheapest but still popular place to open this business without being overwhelmed by the competitors? </a:t>
            </a:r>
          </a:p>
          <a:p>
            <a:endParaRPr lang="en-US" dirty="0"/>
          </a:p>
          <a:p>
            <a:r>
              <a:rPr lang="en-US" dirty="0"/>
              <a:t>The general rule is that the farther we are from the city </a:t>
            </a:r>
            <a:r>
              <a:rPr lang="en-US" dirty="0" err="1"/>
              <a:t>centre</a:t>
            </a:r>
            <a:r>
              <a:rPr lang="en-US" dirty="0"/>
              <a:t>, the less expensive the places are and the less overwhelming the competition is. </a:t>
            </a:r>
          </a:p>
        </p:txBody>
      </p:sp>
    </p:spTree>
    <p:extLst>
      <p:ext uri="{BB962C8B-B14F-4D97-AF65-F5344CB8AC3E}">
        <p14:creationId xmlns:p14="http://schemas.microsoft.com/office/powerpoint/2010/main" val="42121952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B42A9A-9AD6-40C3-A6AC-5D7126B7FA7D}"/>
              </a:ext>
            </a:extLst>
          </p:cNvPr>
          <p:cNvSpPr>
            <a:spLocks noGrp="1"/>
          </p:cNvSpPr>
          <p:nvPr>
            <p:ph type="title"/>
          </p:nvPr>
        </p:nvSpPr>
        <p:spPr/>
        <p:txBody>
          <a:bodyPr/>
          <a:lstStyle/>
          <a:p>
            <a:pPr algn="ctr"/>
            <a:r>
              <a:rPr lang="en-US" b="1" dirty="0"/>
              <a:t>Data</a:t>
            </a:r>
            <a:endParaRPr lang="en-US" dirty="0"/>
          </a:p>
        </p:txBody>
      </p:sp>
      <p:sp>
        <p:nvSpPr>
          <p:cNvPr id="3" name="Content Placeholder 2">
            <a:extLst>
              <a:ext uri="{FF2B5EF4-FFF2-40B4-BE49-F238E27FC236}">
                <a16:creationId xmlns:a16="http://schemas.microsoft.com/office/drawing/2014/main" id="{812D8834-957A-43A5-BF74-A699FB18B9D4}"/>
              </a:ext>
            </a:extLst>
          </p:cNvPr>
          <p:cNvSpPr>
            <a:spLocks noGrp="1"/>
          </p:cNvSpPr>
          <p:nvPr>
            <p:ph idx="1"/>
          </p:nvPr>
        </p:nvSpPr>
        <p:spPr/>
        <p:txBody>
          <a:bodyPr/>
          <a:lstStyle/>
          <a:p>
            <a:r>
              <a:rPr lang="en-US" dirty="0"/>
              <a:t>In order to answer the above questions, data on London, Ontario districts to include boundaries, latitude, longitude as well as venue specifics are required.</a:t>
            </a:r>
          </a:p>
          <a:p>
            <a:pPr marL="0" indent="0">
              <a:buNone/>
            </a:pPr>
            <a:endParaRPr lang="en-US" dirty="0"/>
          </a:p>
          <a:p>
            <a:r>
              <a:rPr lang="en-US" u="sng" dirty="0"/>
              <a:t>The data will be acquired:</a:t>
            </a:r>
          </a:p>
          <a:p>
            <a:pPr lvl="1"/>
            <a:r>
              <a:rPr lang="en-US" dirty="0"/>
              <a:t>Wikipedia (List of postal codes in Canada)</a:t>
            </a:r>
          </a:p>
          <a:p>
            <a:pPr lvl="1"/>
            <a:r>
              <a:rPr lang="en-US" u="sng" dirty="0">
                <a:hlinkClick r:id="rId2"/>
              </a:rPr>
              <a:t>http://cocl.us</a:t>
            </a:r>
            <a:r>
              <a:rPr lang="en-US" dirty="0"/>
              <a:t> (Geodata)</a:t>
            </a:r>
          </a:p>
          <a:p>
            <a:pPr lvl="1"/>
            <a:r>
              <a:rPr lang="en-US" dirty="0" err="1"/>
              <a:t>FourSquare</a:t>
            </a:r>
            <a:r>
              <a:rPr lang="en-US" dirty="0"/>
              <a:t> API via the Request library in Python</a:t>
            </a:r>
          </a:p>
          <a:p>
            <a:pPr marL="0" indent="0">
              <a:buNone/>
            </a:pPr>
            <a:endParaRPr lang="en-US" dirty="0"/>
          </a:p>
        </p:txBody>
      </p:sp>
    </p:spTree>
    <p:extLst>
      <p:ext uri="{BB962C8B-B14F-4D97-AF65-F5344CB8AC3E}">
        <p14:creationId xmlns:p14="http://schemas.microsoft.com/office/powerpoint/2010/main" val="37723781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AFAD5D-6626-4F0F-9458-5CEEC444B333}"/>
              </a:ext>
            </a:extLst>
          </p:cNvPr>
          <p:cNvSpPr>
            <a:spLocks noGrp="1"/>
          </p:cNvSpPr>
          <p:nvPr>
            <p:ph type="title"/>
          </p:nvPr>
        </p:nvSpPr>
        <p:spPr/>
        <p:txBody>
          <a:bodyPr/>
          <a:lstStyle/>
          <a:p>
            <a:pPr algn="ctr"/>
            <a:r>
              <a:rPr lang="en-US" b="1" dirty="0"/>
              <a:t>Methodology</a:t>
            </a:r>
            <a:endParaRPr lang="en-US" dirty="0"/>
          </a:p>
        </p:txBody>
      </p:sp>
      <p:sp>
        <p:nvSpPr>
          <p:cNvPr id="3" name="Content Placeholder 2">
            <a:extLst>
              <a:ext uri="{FF2B5EF4-FFF2-40B4-BE49-F238E27FC236}">
                <a16:creationId xmlns:a16="http://schemas.microsoft.com/office/drawing/2014/main" id="{1C84C603-411F-4D39-B068-8445F5D08CCC}"/>
              </a:ext>
            </a:extLst>
          </p:cNvPr>
          <p:cNvSpPr>
            <a:spLocks noGrp="1"/>
          </p:cNvSpPr>
          <p:nvPr>
            <p:ph idx="1"/>
          </p:nvPr>
        </p:nvSpPr>
        <p:spPr/>
        <p:txBody>
          <a:bodyPr/>
          <a:lstStyle/>
          <a:p>
            <a:pPr marL="0" indent="0">
              <a:buNone/>
            </a:pPr>
            <a:r>
              <a:rPr lang="en-US" i="1" dirty="0"/>
              <a:t>1. </a:t>
            </a:r>
            <a:r>
              <a:rPr lang="en-US" i="1" u="sng" dirty="0"/>
              <a:t>General data collection about the location London, Ontario</a:t>
            </a:r>
            <a:endParaRPr lang="en-US" dirty="0"/>
          </a:p>
          <a:p>
            <a:pPr lvl="1"/>
            <a:r>
              <a:rPr lang="en-US" dirty="0"/>
              <a:t>The data will be collected from Wikipedia (</a:t>
            </a:r>
            <a:r>
              <a:rPr lang="en-US" u="sng" dirty="0">
                <a:hlinkClick r:id="rId2"/>
              </a:rPr>
              <a:t>https://en.wikipedia.org/wiki/List_of_postal_codes_of_Canada:_M</a:t>
            </a:r>
            <a:r>
              <a:rPr lang="en-US" u="sng" dirty="0"/>
              <a:t>)</a:t>
            </a:r>
            <a:endParaRPr lang="en-US" dirty="0"/>
          </a:p>
          <a:p>
            <a:pPr lvl="1"/>
            <a:r>
              <a:rPr lang="en-US" dirty="0"/>
              <a:t>The data will be cleaned and processed into a </a:t>
            </a:r>
            <a:r>
              <a:rPr lang="en-US" dirty="0" err="1"/>
              <a:t>dataframe</a:t>
            </a:r>
            <a:endParaRPr lang="en-US" dirty="0"/>
          </a:p>
          <a:p>
            <a:pPr lvl="1"/>
            <a:r>
              <a:rPr lang="en-US" dirty="0"/>
              <a:t>The geodata will be collected from </a:t>
            </a:r>
            <a:r>
              <a:rPr lang="en-US" u="sng" dirty="0">
                <a:hlinkClick r:id="rId3"/>
              </a:rPr>
              <a:t>https://cocl.us</a:t>
            </a:r>
            <a:r>
              <a:rPr lang="en-US" dirty="0"/>
              <a:t> </a:t>
            </a:r>
          </a:p>
          <a:p>
            <a:pPr lvl="1"/>
            <a:r>
              <a:rPr lang="en-US" dirty="0"/>
              <a:t>The data will cleaned and processed into a </a:t>
            </a:r>
            <a:r>
              <a:rPr lang="en-US" dirty="0" err="1"/>
              <a:t>dataframe</a:t>
            </a:r>
            <a:r>
              <a:rPr lang="en-US" dirty="0"/>
              <a:t>.</a:t>
            </a:r>
          </a:p>
          <a:p>
            <a:pPr marL="274320" lvl="1" indent="0">
              <a:buNone/>
            </a:pPr>
            <a:endParaRPr lang="en-US" dirty="0"/>
          </a:p>
          <a:p>
            <a:pPr marL="0" lvl="1" indent="0">
              <a:buNone/>
            </a:pPr>
            <a:r>
              <a:rPr lang="en-US" sz="1500" i="1" dirty="0"/>
              <a:t>2. </a:t>
            </a:r>
            <a:r>
              <a:rPr lang="en-US" sz="1500" i="1" u="sng" dirty="0"/>
              <a:t>Data collection about the restaurants in 3 different areas (districts)</a:t>
            </a:r>
          </a:p>
          <a:p>
            <a:pPr lvl="1"/>
            <a:r>
              <a:rPr lang="en-US" dirty="0" err="1"/>
              <a:t>FourSquare</a:t>
            </a:r>
            <a:r>
              <a:rPr lang="en-US" dirty="0"/>
              <a:t> will be used to locate all venues. The specifics of the different venues are added to the </a:t>
            </a:r>
            <a:r>
              <a:rPr lang="en-US" dirty="0" err="1"/>
              <a:t>dataframe</a:t>
            </a:r>
            <a:r>
              <a:rPr lang="en-US" dirty="0"/>
              <a:t>.</a:t>
            </a:r>
          </a:p>
          <a:p>
            <a:pPr lvl="1"/>
            <a:r>
              <a:rPr lang="en-US" dirty="0"/>
              <a:t>Finally, the data will be visually assessed using graphing from Python libraries.</a:t>
            </a:r>
          </a:p>
          <a:p>
            <a:pPr marL="274320" lvl="1" indent="0">
              <a:buNone/>
            </a:pPr>
            <a:endParaRPr lang="en-US" dirty="0"/>
          </a:p>
          <a:p>
            <a:pPr marL="0" lvl="1" indent="0">
              <a:buNone/>
            </a:pPr>
            <a:r>
              <a:rPr lang="en-US" sz="1500" dirty="0"/>
              <a:t>3.</a:t>
            </a:r>
            <a:r>
              <a:rPr lang="en-US" sz="1500" i="1" dirty="0"/>
              <a:t> </a:t>
            </a:r>
            <a:r>
              <a:rPr lang="en-US" sz="1500" i="1" u="sng" dirty="0"/>
              <a:t>Choosing the optimal area (district) to open the venue</a:t>
            </a:r>
          </a:p>
          <a:p>
            <a:pPr lvl="1"/>
            <a:r>
              <a:rPr lang="en-US" dirty="0"/>
              <a:t>Data will be sorted based on rankings and location specifics.</a:t>
            </a:r>
          </a:p>
          <a:p>
            <a:pPr marL="274320" lvl="1" indent="0">
              <a:buNone/>
            </a:pPr>
            <a:endParaRPr lang="en-US" sz="1500" dirty="0"/>
          </a:p>
          <a:p>
            <a:pPr marL="274320" lvl="1" indent="0">
              <a:buNone/>
            </a:pPr>
            <a:endParaRPr lang="en-US" dirty="0"/>
          </a:p>
          <a:p>
            <a:pPr marL="274320" lvl="1" indent="0">
              <a:buNone/>
            </a:pPr>
            <a:endParaRPr lang="en-US" dirty="0"/>
          </a:p>
          <a:p>
            <a:pPr marL="274320" lvl="1" indent="0">
              <a:buNone/>
            </a:pPr>
            <a:endParaRPr lang="en-US" dirty="0"/>
          </a:p>
          <a:p>
            <a:pPr marL="274320" lvl="1" indent="0">
              <a:buNone/>
            </a:pPr>
            <a:endParaRPr lang="en-US" dirty="0"/>
          </a:p>
          <a:p>
            <a:pPr lvl="1"/>
            <a:endParaRPr lang="en-US" dirty="0"/>
          </a:p>
        </p:txBody>
      </p:sp>
    </p:spTree>
    <p:extLst>
      <p:ext uri="{BB962C8B-B14F-4D97-AF65-F5344CB8AC3E}">
        <p14:creationId xmlns:p14="http://schemas.microsoft.com/office/powerpoint/2010/main" val="20646340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D61A8D-F857-4CFF-8617-FEDF5A238F0C}"/>
              </a:ext>
            </a:extLst>
          </p:cNvPr>
          <p:cNvSpPr>
            <a:spLocks noGrp="1"/>
          </p:cNvSpPr>
          <p:nvPr>
            <p:ph type="title"/>
          </p:nvPr>
        </p:nvSpPr>
        <p:spPr>
          <a:xfrm>
            <a:off x="1066800" y="642594"/>
            <a:ext cx="10058400" cy="1371600"/>
          </a:xfrm>
        </p:spPr>
        <p:txBody>
          <a:bodyPr anchor="ctr">
            <a:normAutofit/>
          </a:bodyPr>
          <a:lstStyle/>
          <a:p>
            <a:r>
              <a:rPr lang="en-US" sz="3100" b="1"/>
              <a:t>Data collection about the restaurants in 3 different areas (districts)</a:t>
            </a:r>
            <a:br>
              <a:rPr lang="en-US" sz="3100"/>
            </a:br>
            <a:endParaRPr lang="en-US" sz="3100"/>
          </a:p>
        </p:txBody>
      </p:sp>
      <p:sp>
        <p:nvSpPr>
          <p:cNvPr id="9" name="Content Placeholder 2">
            <a:extLst>
              <a:ext uri="{FF2B5EF4-FFF2-40B4-BE49-F238E27FC236}">
                <a16:creationId xmlns:a16="http://schemas.microsoft.com/office/drawing/2014/main" id="{593EC860-A307-4B4F-981A-E9244781279E}"/>
              </a:ext>
            </a:extLst>
          </p:cNvPr>
          <p:cNvSpPr>
            <a:spLocks noGrp="1"/>
          </p:cNvSpPr>
          <p:nvPr>
            <p:ph sz="half" idx="1"/>
          </p:nvPr>
        </p:nvSpPr>
        <p:spPr>
          <a:xfrm>
            <a:off x="1066800" y="2103120"/>
            <a:ext cx="4663440" cy="3749040"/>
          </a:xfrm>
        </p:spPr>
        <p:txBody>
          <a:bodyPr/>
          <a:lstStyle/>
          <a:p>
            <a:r>
              <a:rPr lang="en-US" dirty="0"/>
              <a:t>Horton Street (city </a:t>
            </a:r>
            <a:r>
              <a:rPr lang="en-US" dirty="0" err="1"/>
              <a:t>centre</a:t>
            </a:r>
            <a:r>
              <a:rPr lang="en-US" dirty="0"/>
              <a:t>/Downtown)</a:t>
            </a:r>
          </a:p>
          <a:p>
            <a:r>
              <a:rPr lang="en-US" dirty="0"/>
              <a:t>Wonderland Road (North-Western part of the city)</a:t>
            </a:r>
          </a:p>
          <a:p>
            <a:r>
              <a:rPr lang="en-US" dirty="0"/>
              <a:t>Commissioners Road (South-Eastern part of the city) – near Victoria Hospital</a:t>
            </a:r>
          </a:p>
        </p:txBody>
      </p:sp>
    </p:spTree>
    <p:extLst>
      <p:ext uri="{BB962C8B-B14F-4D97-AF65-F5344CB8AC3E}">
        <p14:creationId xmlns:p14="http://schemas.microsoft.com/office/powerpoint/2010/main" val="32875219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72F5A5-BC47-43ED-BAF2-272D2A568C9A}"/>
              </a:ext>
            </a:extLst>
          </p:cNvPr>
          <p:cNvSpPr>
            <a:spLocks noGrp="1"/>
          </p:cNvSpPr>
          <p:nvPr>
            <p:ph type="title"/>
          </p:nvPr>
        </p:nvSpPr>
        <p:spPr/>
        <p:txBody>
          <a:bodyPr/>
          <a:lstStyle/>
          <a:p>
            <a:r>
              <a:rPr lang="en-US" dirty="0"/>
              <a:t>Horton Street</a:t>
            </a:r>
          </a:p>
        </p:txBody>
      </p:sp>
      <p:pic>
        <p:nvPicPr>
          <p:cNvPr id="4" name="Content Placeholder 3">
            <a:extLst>
              <a:ext uri="{FF2B5EF4-FFF2-40B4-BE49-F238E27FC236}">
                <a16:creationId xmlns:a16="http://schemas.microsoft.com/office/drawing/2014/main" id="{9FE89E69-7805-4D54-957C-613F0A558A5A}"/>
              </a:ext>
            </a:extLst>
          </p:cNvPr>
          <p:cNvPicPr>
            <a:picLocks noGrp="1"/>
          </p:cNvPicPr>
          <p:nvPr>
            <p:ph idx="1"/>
          </p:nvPr>
        </p:nvPicPr>
        <p:blipFill>
          <a:blip r:embed="rId2"/>
          <a:stretch>
            <a:fillRect/>
          </a:stretch>
        </p:blipFill>
        <p:spPr>
          <a:xfrm>
            <a:off x="1744412" y="2103438"/>
            <a:ext cx="8703175" cy="3849687"/>
          </a:xfrm>
          <a:prstGeom prst="rect">
            <a:avLst/>
          </a:prstGeom>
        </p:spPr>
      </p:pic>
    </p:spTree>
    <p:extLst>
      <p:ext uri="{BB962C8B-B14F-4D97-AF65-F5344CB8AC3E}">
        <p14:creationId xmlns:p14="http://schemas.microsoft.com/office/powerpoint/2010/main" val="13898261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967837-9D5A-49A8-A766-9428103E5BF0}"/>
              </a:ext>
            </a:extLst>
          </p:cNvPr>
          <p:cNvSpPr>
            <a:spLocks noGrp="1"/>
          </p:cNvSpPr>
          <p:nvPr>
            <p:ph type="title"/>
          </p:nvPr>
        </p:nvSpPr>
        <p:spPr/>
        <p:txBody>
          <a:bodyPr>
            <a:normAutofit/>
          </a:bodyPr>
          <a:lstStyle/>
          <a:p>
            <a:r>
              <a:rPr lang="en-US" dirty="0"/>
              <a:t>Wonderland Road (North-Western part of the city)</a:t>
            </a:r>
          </a:p>
        </p:txBody>
      </p:sp>
      <p:pic>
        <p:nvPicPr>
          <p:cNvPr id="7" name="Content Placeholder 6">
            <a:extLst>
              <a:ext uri="{FF2B5EF4-FFF2-40B4-BE49-F238E27FC236}">
                <a16:creationId xmlns:a16="http://schemas.microsoft.com/office/drawing/2014/main" id="{27FC5F87-29D3-47B2-9F75-8A508D3A0D6B}"/>
              </a:ext>
            </a:extLst>
          </p:cNvPr>
          <p:cNvPicPr>
            <a:picLocks noGrp="1"/>
          </p:cNvPicPr>
          <p:nvPr>
            <p:ph idx="1"/>
          </p:nvPr>
        </p:nvPicPr>
        <p:blipFill>
          <a:blip r:embed="rId2"/>
          <a:stretch>
            <a:fillRect/>
          </a:stretch>
        </p:blipFill>
        <p:spPr>
          <a:xfrm>
            <a:off x="1753719" y="2103438"/>
            <a:ext cx="8684562" cy="3849687"/>
          </a:xfrm>
          <a:prstGeom prst="rect">
            <a:avLst/>
          </a:prstGeom>
        </p:spPr>
      </p:pic>
    </p:spTree>
    <p:extLst>
      <p:ext uri="{BB962C8B-B14F-4D97-AF65-F5344CB8AC3E}">
        <p14:creationId xmlns:p14="http://schemas.microsoft.com/office/powerpoint/2010/main" val="150364449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VTI">
  <a:themeElements>
    <a:clrScheme name="FIVE">
      <a:dk1>
        <a:sysClr val="windowText" lastClr="000000"/>
      </a:dk1>
      <a:lt1>
        <a:sysClr val="window" lastClr="FFFFFF"/>
      </a:lt1>
      <a:dk2>
        <a:srgbClr val="505046"/>
      </a:dk2>
      <a:lt2>
        <a:srgbClr val="F5F6F4"/>
      </a:lt2>
      <a:accent1>
        <a:srgbClr val="57903F"/>
      </a:accent1>
      <a:accent2>
        <a:srgbClr val="F03F2B"/>
      </a:accent2>
      <a:accent3>
        <a:srgbClr val="3488A0"/>
      </a:accent3>
      <a:accent4>
        <a:srgbClr val="F8D22F"/>
      </a:accent4>
      <a:accent5>
        <a:srgbClr val="5CC6D6"/>
      </a:accent5>
      <a:accent6>
        <a:srgbClr val="B8D233"/>
      </a:accent6>
      <a:hlink>
        <a:srgbClr val="00B0F0"/>
      </a:hlink>
      <a:folHlink>
        <a:srgbClr val="B2B2B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80000"/>
                <a:shade val="100000"/>
                <a:satMod val="300000"/>
              </a:schemeClr>
            </a:gs>
            <a:gs pos="100000">
              <a:schemeClr val="phClr">
                <a:tint val="100000"/>
                <a:shade val="30000"/>
                <a:satMod val="200000"/>
              </a:schemeClr>
            </a:gs>
          </a:gsLst>
          <a:path path="circle">
            <a:fillToRect l="50000" t="50000" r="50000" b="50000"/>
          </a:path>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Original 5_01_Win32" id="{77344C68-A3F1-476B-8680-97D7F429B46B}" vid="{89780073-58E8-4DFF-BF29-BA99F8052841}"/>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37651BA-F45C-4845-9AB3-E0A65B39F5E1}">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CDB58277-F8DF-46FF-84EC-EF41B835E69F}">
  <ds:schemaRefs>
    <ds:schemaRef ds:uri="http://schemas.microsoft.com/sharepoint/v3/contenttype/forms"/>
  </ds:schemaRefs>
</ds:datastoreItem>
</file>

<file path=customXml/itemProps3.xml><?xml version="1.0" encoding="utf-8"?>
<ds:datastoreItem xmlns:ds="http://schemas.openxmlformats.org/officeDocument/2006/customXml" ds:itemID="{2D276E62-80A3-44DD-9BCC-97ED2B99B57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43</TotalTime>
  <Words>1072</Words>
  <Application>Microsoft Office PowerPoint</Application>
  <PresentationFormat>Widescreen</PresentationFormat>
  <Paragraphs>65</Paragraphs>
  <Slides>14</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14</vt:i4>
      </vt:variant>
    </vt:vector>
  </HeadingPairs>
  <TitlesOfParts>
    <vt:vector size="18" baseType="lpstr">
      <vt:lpstr>Arial</vt:lpstr>
      <vt:lpstr>Century Gothic</vt:lpstr>
      <vt:lpstr>Garamond</vt:lpstr>
      <vt:lpstr>SavonVTI</vt:lpstr>
      <vt:lpstr>Opening a venue in London, canada</vt:lpstr>
      <vt:lpstr>Introduction</vt:lpstr>
      <vt:lpstr>Cost of living</vt:lpstr>
      <vt:lpstr>Problem statement</vt:lpstr>
      <vt:lpstr>Data</vt:lpstr>
      <vt:lpstr>Methodology</vt:lpstr>
      <vt:lpstr>Data collection about the restaurants in 3 different areas (districts) </vt:lpstr>
      <vt:lpstr>Horton Street</vt:lpstr>
      <vt:lpstr>Wonderland Road (North-Western part of the city)</vt:lpstr>
      <vt:lpstr>Commissioners Road (South-Eastern part of the city) - near Victoria Hospital</vt:lpstr>
      <vt:lpstr>Results (Horton Street)</vt:lpstr>
      <vt:lpstr>Results (Wonderland Road)</vt:lpstr>
      <vt:lpstr>Results (Commissioners Road)</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Opening a venue in London, canada</dc:title>
  <dc:creator>Sarolta Bolla</dc:creator>
  <cp:lastModifiedBy>Sarolta Bolla</cp:lastModifiedBy>
  <cp:revision>7</cp:revision>
  <dcterms:created xsi:type="dcterms:W3CDTF">2021-01-09T19:22:10Z</dcterms:created>
  <dcterms:modified xsi:type="dcterms:W3CDTF">2021-01-09T20:05:46Z</dcterms:modified>
</cp:coreProperties>
</file>